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1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84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772400" cy="103797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2. ОБЩИЕ СВЕДЕНИЯ О МАШИНАХ И АППАРАТАХ ПИЩЕВЫХ ПРОИЗВОДСТВ.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7272808" cy="3865984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Машинно-аппаратурные системы как материально-техническая основа производства.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типы процессов и аппаратов пищевых производств.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Требования, предъявляемые к оборудованию пищевых производств.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конструкционные материалы и их выбор.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1428" y="476672"/>
            <a:ext cx="7869560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1. Машинно-аппаратурные системы как материально-техническая основа производства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63588" y="1619672"/>
            <a:ext cx="8229600" cy="439248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однолинейное производство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многолинейное производство (главная линия и вспомогательные линии).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algn="just"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48"/>
          <p:cNvSpPr>
            <a:spLocks noChangeArrowheads="1"/>
          </p:cNvSpPr>
          <p:nvPr/>
        </p:nvSpPr>
        <p:spPr bwMode="auto">
          <a:xfrm>
            <a:off x="224408" y="3261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5" name="Group 41"/>
          <p:cNvGrpSpPr>
            <a:grpSpLocks noChangeAspect="1"/>
          </p:cNvGrpSpPr>
          <p:nvPr/>
        </p:nvGrpSpPr>
        <p:grpSpPr bwMode="auto">
          <a:xfrm>
            <a:off x="1274440" y="2228863"/>
            <a:ext cx="5715000" cy="228600"/>
            <a:chOff x="2420" y="12303"/>
            <a:chExt cx="7059" cy="279"/>
          </a:xfrm>
        </p:grpSpPr>
        <p:sp>
          <p:nvSpPr>
            <p:cNvPr id="46" name="AutoShape 47"/>
            <p:cNvSpPr>
              <a:spLocks noChangeAspect="1" noChangeArrowheads="1" noTextEdit="1"/>
            </p:cNvSpPr>
            <p:nvPr/>
          </p:nvSpPr>
          <p:spPr bwMode="auto">
            <a:xfrm>
              <a:off x="2420" y="12303"/>
              <a:ext cx="7059" cy="2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Line 46"/>
            <p:cNvSpPr>
              <a:spLocks noChangeShapeType="1"/>
            </p:cNvSpPr>
            <p:nvPr/>
          </p:nvSpPr>
          <p:spPr bwMode="auto">
            <a:xfrm>
              <a:off x="2844" y="12443"/>
              <a:ext cx="56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Line 45"/>
            <p:cNvSpPr>
              <a:spLocks noChangeShapeType="1"/>
            </p:cNvSpPr>
            <p:nvPr/>
          </p:nvSpPr>
          <p:spPr bwMode="auto">
            <a:xfrm>
              <a:off x="3549" y="12443"/>
              <a:ext cx="56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Line 44"/>
            <p:cNvSpPr>
              <a:spLocks noChangeShapeType="1"/>
            </p:cNvSpPr>
            <p:nvPr/>
          </p:nvSpPr>
          <p:spPr bwMode="auto">
            <a:xfrm>
              <a:off x="4255" y="12443"/>
              <a:ext cx="56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Line 43"/>
            <p:cNvSpPr>
              <a:spLocks noChangeShapeType="1"/>
            </p:cNvSpPr>
            <p:nvPr/>
          </p:nvSpPr>
          <p:spPr bwMode="auto">
            <a:xfrm>
              <a:off x="4961" y="12443"/>
              <a:ext cx="56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Line 42"/>
            <p:cNvSpPr>
              <a:spLocks noChangeShapeType="1"/>
            </p:cNvSpPr>
            <p:nvPr/>
          </p:nvSpPr>
          <p:spPr bwMode="auto">
            <a:xfrm>
              <a:off x="5667" y="12443"/>
              <a:ext cx="56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52" name="Rectangle 59"/>
          <p:cNvSpPr>
            <a:spLocks noChangeArrowheads="1"/>
          </p:cNvSpPr>
          <p:nvPr/>
        </p:nvSpPr>
        <p:spPr bwMode="auto">
          <a:xfrm>
            <a:off x="60412" y="26305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53" name="Group 49"/>
          <p:cNvGrpSpPr>
            <a:grpSpLocks noChangeAspect="1"/>
          </p:cNvGrpSpPr>
          <p:nvPr/>
        </p:nvGrpSpPr>
        <p:grpSpPr bwMode="auto">
          <a:xfrm>
            <a:off x="1274440" y="3815916"/>
            <a:ext cx="5600700" cy="495300"/>
            <a:chOff x="2420" y="12443"/>
            <a:chExt cx="6918" cy="605"/>
          </a:xfrm>
        </p:grpSpPr>
        <p:sp>
          <p:nvSpPr>
            <p:cNvPr id="54" name="AutoShape 58"/>
            <p:cNvSpPr>
              <a:spLocks noChangeAspect="1" noChangeArrowheads="1" noTextEdit="1"/>
            </p:cNvSpPr>
            <p:nvPr/>
          </p:nvSpPr>
          <p:spPr bwMode="auto">
            <a:xfrm>
              <a:off x="2420" y="12443"/>
              <a:ext cx="6918" cy="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Line 57"/>
            <p:cNvSpPr>
              <a:spLocks noChangeShapeType="1"/>
            </p:cNvSpPr>
            <p:nvPr/>
          </p:nvSpPr>
          <p:spPr bwMode="auto">
            <a:xfrm flipV="1">
              <a:off x="2844" y="12722"/>
              <a:ext cx="338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Line 56"/>
            <p:cNvSpPr>
              <a:spLocks noChangeShapeType="1"/>
            </p:cNvSpPr>
            <p:nvPr/>
          </p:nvSpPr>
          <p:spPr bwMode="auto">
            <a:xfrm>
              <a:off x="5244" y="12443"/>
              <a:ext cx="49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4538" y="12443"/>
              <a:ext cx="49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" name="Line 54"/>
            <p:cNvSpPr>
              <a:spLocks noChangeShapeType="1"/>
            </p:cNvSpPr>
            <p:nvPr/>
          </p:nvSpPr>
          <p:spPr bwMode="auto">
            <a:xfrm>
              <a:off x="2985" y="12443"/>
              <a:ext cx="49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Line 53"/>
            <p:cNvSpPr>
              <a:spLocks noChangeShapeType="1"/>
            </p:cNvSpPr>
            <p:nvPr/>
          </p:nvSpPr>
          <p:spPr bwMode="auto">
            <a:xfrm>
              <a:off x="3832" y="12443"/>
              <a:ext cx="49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0" name="Line 52"/>
            <p:cNvSpPr>
              <a:spLocks noChangeShapeType="1"/>
            </p:cNvSpPr>
            <p:nvPr/>
          </p:nvSpPr>
          <p:spPr bwMode="auto">
            <a:xfrm flipV="1">
              <a:off x="4961" y="12722"/>
              <a:ext cx="519" cy="3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Line 51"/>
            <p:cNvSpPr>
              <a:spLocks noChangeShapeType="1"/>
            </p:cNvSpPr>
            <p:nvPr/>
          </p:nvSpPr>
          <p:spPr bwMode="auto">
            <a:xfrm flipV="1">
              <a:off x="4114" y="12722"/>
              <a:ext cx="518" cy="3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Line 50"/>
            <p:cNvSpPr>
              <a:spLocks noChangeShapeType="1"/>
            </p:cNvSpPr>
            <p:nvPr/>
          </p:nvSpPr>
          <p:spPr bwMode="auto">
            <a:xfrm flipV="1">
              <a:off x="3267" y="12722"/>
              <a:ext cx="519" cy="3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404664"/>
            <a:ext cx="7704856" cy="4608512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зависимости от связи между машинами ПТЛ бывают:</a:t>
            </a:r>
          </a:p>
          <a:p>
            <a:pPr marL="114300" indent="-457200" algn="just">
              <a:spcBef>
                <a:spcPts val="0"/>
              </a:spcBef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жёсткой связью</a:t>
            </a:r>
          </a:p>
          <a:p>
            <a:pPr marL="114300" indent="-457200" algn="just">
              <a:spcBef>
                <a:spcPts val="0"/>
              </a:spcBef>
              <a:buFont typeface="+mj-lt"/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-457200" algn="just">
              <a:spcBef>
                <a:spcPts val="0"/>
              </a:spcBef>
              <a:buFont typeface="+mj-lt"/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-457200" algn="just">
              <a:spcBef>
                <a:spcPts val="0"/>
              </a:spcBef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гибкой связью</a:t>
            </a:r>
          </a:p>
          <a:p>
            <a:pPr marL="114300" indent="-45720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-457200" algn="just">
              <a:spcBef>
                <a:spcPts val="0"/>
              </a:spcBef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-457200" algn="just">
              <a:spcBef>
                <a:spcPts val="0"/>
              </a:spcBef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-45720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	К – бункера-накопители (компенсаторы)</a:t>
            </a:r>
          </a:p>
          <a:p>
            <a:pPr marL="114300" indent="-45720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Чем больше рассогласованность между производительностью машин, тем больше компенсаторов должна содержать ПТЛ.</a:t>
            </a:r>
          </a:p>
          <a:p>
            <a:pPr marL="114300" indent="-45720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-457200" algn="just">
              <a:spcBef>
                <a:spcPts val="0"/>
              </a:spcBef>
              <a:buFont typeface="+mj-lt"/>
              <a:buAutoNum type="arabicPeriod" startAt="3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комбинированной (полужесткой) связью</a:t>
            </a:r>
          </a:p>
          <a:p>
            <a:pPr marL="114300" indent="-457200" algn="just">
              <a:spcBef>
                <a:spcPts val="0"/>
              </a:spcBef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1340768"/>
            <a:ext cx="720080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79912" y="1340768"/>
            <a:ext cx="720080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48064" y="1340768"/>
            <a:ext cx="720080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>
            <a:endCxn id="4" idx="1"/>
          </p:cNvCxnSpPr>
          <p:nvPr/>
        </p:nvCxnSpPr>
        <p:spPr>
          <a:xfrm>
            <a:off x="1403648" y="1556792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4" idx="3"/>
          </p:cNvCxnSpPr>
          <p:nvPr/>
        </p:nvCxnSpPr>
        <p:spPr>
          <a:xfrm>
            <a:off x="3059832" y="155679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5" idx="3"/>
          </p:cNvCxnSpPr>
          <p:nvPr/>
        </p:nvCxnSpPr>
        <p:spPr>
          <a:xfrm>
            <a:off x="4499992" y="155679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868144" y="1556792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187624" y="1268760"/>
            <a:ext cx="1090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Исх.сырьё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40152" y="1268760"/>
            <a:ext cx="11533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Продукция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339752" y="2564904"/>
            <a:ext cx="720080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87624" y="2492896"/>
            <a:ext cx="1090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Исх.сырьё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1331640" y="2780928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3059832" y="2204864"/>
            <a:ext cx="43204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3491880" y="220486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Блок-схема: ручное управление 26"/>
          <p:cNvSpPr/>
          <p:nvPr/>
        </p:nvSpPr>
        <p:spPr>
          <a:xfrm>
            <a:off x="3203848" y="2564904"/>
            <a:ext cx="504056" cy="504056"/>
          </a:xfrm>
          <a:prstGeom prst="flowChartManualOperati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Блок-схема: ручное управление 28"/>
          <p:cNvSpPr/>
          <p:nvPr/>
        </p:nvSpPr>
        <p:spPr>
          <a:xfrm>
            <a:off x="5004048" y="2564904"/>
            <a:ext cx="504056" cy="504056"/>
          </a:xfrm>
          <a:prstGeom prst="flowChartManualOperati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3635896" y="285293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4067944" y="2564904"/>
            <a:ext cx="720080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 flipV="1">
            <a:off x="4788024" y="2204864"/>
            <a:ext cx="43204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5220072" y="220486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5436096" y="285293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5868144" y="2564904"/>
            <a:ext cx="720080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588224" y="2564904"/>
            <a:ext cx="11533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Продукция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Прямая со стрелкой 38"/>
          <p:cNvCxnSpPr/>
          <p:nvPr/>
        </p:nvCxnSpPr>
        <p:spPr>
          <a:xfrm>
            <a:off x="6588224" y="2852936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86067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Основные типы процессов и аппаратов пищевых производств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700808"/>
            <a:ext cx="8064896" cy="4464496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Питающий механизм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предназначен для непрерывной или периодической подачи сырья в машину. Одновременно он должен осуществлять дозирование подаваемого исходного продукта.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Исполнительный механизм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предназначен для приведения в действие рабочих органов машины. Рабочие органы машины непосредственно воздействуют на обрабатываемый продукт в соответствии с технологическим процессом.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 принципу организации процесса машины и аппараты бывают:</a:t>
            </a:r>
          </a:p>
          <a:p>
            <a:pPr marL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Периодического;</a:t>
            </a:r>
          </a:p>
          <a:p>
            <a:pPr marL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Непрерывного;</a:t>
            </a:r>
          </a:p>
          <a:p>
            <a:pPr marL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Смешанного действия.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624110"/>
            <a:ext cx="7296819" cy="128089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Требования, предъявляемые к оборудованию пищевых производств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628800"/>
            <a:ext cx="7920880" cy="4642462"/>
          </a:xfrm>
        </p:spPr>
        <p:txBody>
          <a:bodyPr>
            <a:normAutofit fontScale="92500" lnSpcReduction="1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Аппарат (машина) должен быть высокоэффективным (высокопроизводительным), надёжным,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малоэнерго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и металлоёмким, удовлетворять требованиям безопасности работы и быть удобным в обслуживании.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Степень совершенства конструкции характеризуют технико-экономические показатели: производительность оборудования, расходные коэффициенты, стоимость и расходы на его эксплуатацию, себестоимость продукции.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Организации-разработчики аппаратуры для пищевой и смежных отраслей промышленности проводят типизацию и нормализацию оборудования, позволяющие сократить расходы на проектирование, снизить стоимость и организовать серийное производство. Основными руководящими документами при проектировании пищевого оборудования являются государственные стандарты, отраслевые нормали, технические условия, инструкции и нормы.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624110"/>
            <a:ext cx="7776864" cy="1280890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Основные конструкционные материалы и их выбор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268760"/>
            <a:ext cx="7440835" cy="5040560"/>
          </a:xfrm>
        </p:spPr>
        <p:txBody>
          <a:bodyPr/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Материалы для изготовления машин и аппаратов:</a:t>
            </a:r>
          </a:p>
          <a:p>
            <a:pPr algn="just">
              <a:buNone/>
            </a:pPr>
            <a:endParaRPr lang="ru-RU" sz="5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Стали;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Чугуны;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Цветные металлы;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Неметаллические материалы.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Шкала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коррозиестойкости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металлов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6118123"/>
              </p:ext>
            </p:extLst>
          </p:nvPr>
        </p:nvGraphicFramePr>
        <p:xfrm>
          <a:off x="1251673" y="1484784"/>
          <a:ext cx="7368824" cy="468052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456018">
                  <a:extLst>
                    <a:ext uri="{9D8B030D-6E8A-4147-A177-3AD203B41FA5}">
                      <a16:colId xmlns:a16="http://schemas.microsoft.com/office/drawing/2014/main" val="2914683114"/>
                    </a:ext>
                  </a:extLst>
                </a:gridCol>
                <a:gridCol w="2456018">
                  <a:extLst>
                    <a:ext uri="{9D8B030D-6E8A-4147-A177-3AD203B41FA5}">
                      <a16:colId xmlns:a16="http://schemas.microsoft.com/office/drawing/2014/main" val="1378419186"/>
                    </a:ext>
                  </a:extLst>
                </a:gridCol>
                <a:gridCol w="2456788">
                  <a:extLst>
                    <a:ext uri="{9D8B030D-6E8A-4147-A177-3AD203B41FA5}">
                      <a16:colId xmlns:a16="http://schemas.microsoft.com/office/drawing/2014/main" val="3292340507"/>
                    </a:ext>
                  </a:extLst>
                </a:gridCol>
              </a:tblGrid>
              <a:tr h="8400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 стойкости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коррозиестойкости</a:t>
                      </a:r>
                      <a:endParaRPr lang="ru-RU" sz="20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Скорость коррозии, мм в год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5331569"/>
                  </a:ext>
                </a:extLst>
              </a:tr>
              <a:tr h="6960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Совершенно стойкие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 0,001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0,001…0,005</a:t>
                      </a:r>
                      <a:endParaRPr lang="ru-RU" sz="2000" b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8133849"/>
                  </a:ext>
                </a:extLst>
              </a:tr>
              <a:tr h="6960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Весьма стойкие</a:t>
                      </a:r>
                      <a:endParaRPr lang="ru-RU" sz="2000" b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0,005…0,01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0,01…0,05</a:t>
                      </a:r>
                      <a:endParaRPr lang="ru-RU" sz="2000" b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8566224"/>
                  </a:ext>
                </a:extLst>
              </a:tr>
              <a:tr h="6960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Стойкие</a:t>
                      </a:r>
                      <a:endParaRPr lang="ru-RU" sz="2000" b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0,05…0,1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0,1…0,5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347804"/>
                  </a:ext>
                </a:extLst>
              </a:tr>
              <a:tr h="6960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Понижено-стойкие</a:t>
                      </a:r>
                      <a:endParaRPr lang="ru-RU" sz="2000" b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b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0,5…1,0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1,0…5,0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371437"/>
                  </a:ext>
                </a:extLst>
              </a:tr>
              <a:tr h="480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Малостойкие</a:t>
                      </a:r>
                      <a:endParaRPr lang="ru-RU" sz="2000" b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b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5…10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7969328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Нестойкие </a:t>
                      </a:r>
                      <a:endParaRPr lang="ru-RU" sz="2000" b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b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 10</a:t>
                      </a:r>
                      <a:endParaRPr lang="ru-RU" sz="20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442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522937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tf00001235</Template>
  <TotalTime>214</TotalTime>
  <Words>164</Words>
  <Application>Microsoft Office PowerPoint</Application>
  <PresentationFormat>Экран (4:3)</PresentationFormat>
  <Paragraphs>88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Wisp</vt:lpstr>
      <vt:lpstr>Лекция 2. ОБЩИЕ СВЕДЕНИЯ О МАШИНАХ И АППАРАТАХ ПИЩЕВЫХ ПРОИЗВОДСТВ.</vt:lpstr>
      <vt:lpstr>1. Машинно-аппаратурные системы как материально-техническая основа производства</vt:lpstr>
      <vt:lpstr>Презентация PowerPoint</vt:lpstr>
      <vt:lpstr>2. Основные типы процессов и аппаратов пищевых производств</vt:lpstr>
      <vt:lpstr>3. Требования, предъявляемые к оборудованию пищевых производств</vt:lpstr>
      <vt:lpstr>4. Основные конструкционные материалы и их выбор</vt:lpstr>
      <vt:lpstr>Шкала коррозиестойкости металлов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ВВЕДЕНИЕ. ОСНОВНЫЕ ПОЛОЖЕНИЯ И НАУЧНЫЕ ОСНОВЫ ДИСЦИПЛИНЫ ПАПП.</dc:title>
  <dc:creator>Админ</dc:creator>
  <cp:lastModifiedBy>Админ</cp:lastModifiedBy>
  <cp:revision>28</cp:revision>
  <dcterms:created xsi:type="dcterms:W3CDTF">2018-09-26T07:23:22Z</dcterms:created>
  <dcterms:modified xsi:type="dcterms:W3CDTF">2020-10-02T12:40:00Z</dcterms:modified>
</cp:coreProperties>
</file>